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62" r:id="rId28"/>
    <p:sldId id="263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A7F7-1CBC-410E-8202-A1D9F0E80524}" type="datetimeFigureOut">
              <a:rPr lang="en-GB" smtClean="0"/>
              <a:t>04/12/2013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CCA0-8FA7-4F1D-8D03-F3E98165C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3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A067C8-6542-40B3-87B0-9904E2C400F0}" type="datetime1">
              <a:rPr lang="en-GB"/>
              <a:pPr/>
              <a:t>04/12/2013</a:t>
            </a:fld>
            <a:r>
              <a:rPr lang="en-US"/>
              <a:t>.</a:t>
            </a:r>
            <a:r>
              <a:rPr lang="en-US">
                <a:latin typeface="Tahoma" pitchFamily="34" charset="0"/>
              </a:rPr>
              <a:t>NET MSc in Distributed Systems Development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8BEAD-B299-4A50-B71C-B84AF4B37747}" type="slidenum">
              <a:rPr lang="en-US"/>
              <a:pPr/>
              <a:t>5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9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B7241C-2B51-4B35-8760-3C60EA4F0059}" type="datetime8">
              <a:rPr lang="en-AU" smtClean="0"/>
              <a:pPr>
                <a:defRPr/>
              </a:pPr>
              <a:t>4/12/2013 8:42 PM</a:t>
            </a:fld>
            <a:endParaRPr lang="en-AU" smtClean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mtClean="0"/>
              <a:t>©2005 Microsoft Corporation. All rights reserved.</a:t>
            </a:r>
          </a:p>
          <a:p>
            <a:r>
              <a:rPr lang="en-AU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AA565-1916-404D-9091-D61E635C57C4}" type="slidenum">
              <a:rPr lang="en-AU" smtClean="0"/>
              <a:pPr>
                <a:defRPr/>
              </a:pPr>
              <a:t>6</a:t>
            </a:fld>
            <a:endParaRPr lang="en-AU" smtClean="0"/>
          </a:p>
        </p:txBody>
      </p:sp>
      <p:sp>
        <p:nvSpPr>
          <p:cNvPr id="5120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dirty="0" smtClean="0"/>
              <a:t>PROVIDE AN</a:t>
            </a:r>
            <a:r>
              <a:rPr lang="pt-PT" baseline="0" dirty="0" smtClean="0"/>
              <a:t> AGENDA FOR YOUR SESSION. SET EXPECTATIONS.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5639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 flipV="1">
            <a:off x="836617" y="152396"/>
            <a:ext cx="8154984" cy="6550027"/>
          </a:xfrm>
          <a:prstGeom prst="rect">
            <a:avLst/>
          </a:prstGeom>
          <a:solidFill>
            <a:srgbClr val="AE2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2780505" y="3085307"/>
            <a:ext cx="6550027" cy="6842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5400" y="1935778"/>
            <a:ext cx="7112000" cy="1445854"/>
          </a:xfrm>
        </p:spPr>
        <p:txBody>
          <a:bodyPr lIns="0" tIns="0" bIns="0" anchor="t" anchorCtr="0"/>
          <a:lstStyle>
            <a:lvl1pPr algn="l">
              <a:lnSpc>
                <a:spcPts val="5400"/>
              </a:lnSpc>
              <a:defRPr sz="4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295400" y="5638800"/>
            <a:ext cx="7112000" cy="685800"/>
          </a:xfrm>
        </p:spPr>
        <p:txBody>
          <a:bodyPr lIns="0" tIns="0" bIns="0" anchor="b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UoH_logo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58643" y="1063446"/>
            <a:ext cx="2506304" cy="684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 flipV="1">
            <a:off x="152401" y="152399"/>
            <a:ext cx="8839199" cy="6550025"/>
          </a:xfrm>
          <a:prstGeom prst="rect">
            <a:avLst/>
          </a:prstGeom>
          <a:solidFill>
            <a:srgbClr val="1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73100" y="1935163"/>
            <a:ext cx="7874000" cy="1698625"/>
          </a:xfrm>
        </p:spPr>
        <p:txBody>
          <a:bodyPr lIns="0" tIns="0" bIns="0" anchor="t" anchorCtr="0"/>
          <a:lstStyle>
            <a:lvl1pPr algn="l">
              <a:lnSpc>
                <a:spcPts val="5400"/>
              </a:lnSpc>
              <a:defRPr sz="48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S_bulle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099" y="1752600"/>
            <a:ext cx="855556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6173788" cy="1512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2205038"/>
            <a:ext cx="3703637" cy="376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2205038"/>
            <a:ext cx="3703638" cy="376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_bullets_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Change the way you think about Hull  </a:t>
            </a:r>
            <a:r>
              <a:rPr lang="en-US" b="1" dirty="0" smtClean="0"/>
              <a:t>|  </a:t>
            </a:r>
            <a:r>
              <a:rPr lang="en-US" dirty="0" smtClean="0"/>
              <a:t>7 October 2009 |  </a:t>
            </a:r>
            <a:fld id="{C837C1E8-7741-3740-B0D3-00EB180785DC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099" y="1752600"/>
            <a:ext cx="5137157" cy="4324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572132" y="642918"/>
            <a:ext cx="3286148" cy="5785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99" y="736600"/>
            <a:ext cx="8562975" cy="939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752600"/>
            <a:ext cx="8562974" cy="4324350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2100" y="6425823"/>
            <a:ext cx="8562975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275667" y="6524625"/>
            <a:ext cx="4572000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 lang="en-GB"/>
          </a:p>
        </p:txBody>
      </p:sp>
      <p:pic>
        <p:nvPicPr>
          <p:cNvPr id="20" name="Picture 19" descr="UoH_logo_bl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5798" y="50800"/>
            <a:ext cx="1953873" cy="533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2100" y="620799"/>
            <a:ext cx="8562975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000" b="0" i="0" kern="1200">
          <a:solidFill>
            <a:srgbClr val="AE2B30"/>
          </a:solidFill>
          <a:latin typeface="Georgia"/>
          <a:ea typeface="+mj-ea"/>
          <a:cs typeface="Georgia"/>
        </a:defRPr>
      </a:lvl1pPr>
    </p:titleStyle>
    <p:bodyStyle>
      <a:lvl1pPr marL="266700" indent="-266700" algn="l" defTabSz="457200" rtl="0" eaLnBrk="1" latinLnBrk="0" hangingPunct="1">
        <a:spcBef>
          <a:spcPts val="900"/>
        </a:spcBef>
        <a:spcAft>
          <a:spcPts val="900"/>
        </a:spcAft>
        <a:buFont typeface="Arial"/>
        <a:buChar char="•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1pPr>
      <a:lvl2pPr marL="622300" indent="-261938" algn="l" defTabSz="457200" rtl="0" eaLnBrk="1" latinLnBrk="0" hangingPunct="1">
        <a:spcBef>
          <a:spcPts val="0"/>
        </a:spcBef>
        <a:buFont typeface="Arial"/>
        <a:buChar char="–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18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1800" b="0" i="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Computing at Hull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53136"/>
            <a:ext cx="7112000" cy="1671464"/>
          </a:xfrm>
        </p:spPr>
        <p:txBody>
          <a:bodyPr/>
          <a:lstStyle/>
          <a:p>
            <a:r>
              <a:rPr lang="en-GB" dirty="0" smtClean="0"/>
              <a:t>David Grey, </a:t>
            </a:r>
            <a:r>
              <a:rPr lang="en-GB" smtClean="0"/>
              <a:t>Rob Miles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Department of Computer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Printing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lots of ways to print in 3:</a:t>
            </a:r>
          </a:p>
          <a:p>
            <a:pPr lvl="1"/>
            <a:r>
              <a:rPr lang="en-GB" dirty="0" smtClean="0"/>
              <a:t>Selective Heat Sintering</a:t>
            </a:r>
          </a:p>
          <a:p>
            <a:pPr lvl="2"/>
            <a:r>
              <a:rPr lang="en-GB" dirty="0" smtClean="0"/>
              <a:t>Heat up powdered plastic so it melts and fuses together and forms hard objects</a:t>
            </a:r>
          </a:p>
          <a:p>
            <a:pPr lvl="1"/>
            <a:r>
              <a:rPr lang="en-GB" dirty="0" smtClean="0"/>
              <a:t>Digital Light Processing</a:t>
            </a:r>
          </a:p>
          <a:p>
            <a:pPr lvl="2"/>
            <a:r>
              <a:rPr lang="en-GB" dirty="0" smtClean="0"/>
              <a:t>Shine a UV light onto liquid plastic which makes it harden</a:t>
            </a:r>
          </a:p>
          <a:p>
            <a:pPr lvl="1"/>
            <a:r>
              <a:rPr lang="en-GB" dirty="0" smtClean="0"/>
              <a:t>Fused Deposition Modelling</a:t>
            </a:r>
          </a:p>
          <a:p>
            <a:pPr lvl="2"/>
            <a:r>
              <a:rPr lang="en-GB" dirty="0" smtClean="0"/>
              <a:t>Lay down layers of material which is extruded onto a flat bed</a:t>
            </a:r>
          </a:p>
          <a:p>
            <a:r>
              <a:rPr lang="en-GB" dirty="0" smtClean="0"/>
              <a:t>Each has its advantages and disadvantages</a:t>
            </a:r>
          </a:p>
          <a:p>
            <a:pPr lvl="1"/>
            <a:r>
              <a:rPr lang="en-GB" dirty="0" smtClean="0"/>
              <a:t>I don’t think any of them are ready for prime time yet</a:t>
            </a:r>
          </a:p>
        </p:txBody>
      </p:sp>
    </p:spTree>
    <p:extLst>
      <p:ext uri="{BB962C8B-B14F-4D97-AF65-F5344CB8AC3E}">
        <p14:creationId xmlns:p14="http://schemas.microsoft.com/office/powerpoint/2010/main" val="3411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</a:t>
            </a:r>
            <a:r>
              <a:rPr lang="en-GB" dirty="0" err="1" smtClean="0"/>
              <a:t>Una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72816"/>
            <a:ext cx="4279900" cy="4304134"/>
          </a:xfrm>
        </p:spPr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is an FDM 3D printer</a:t>
            </a:r>
          </a:p>
          <a:p>
            <a:r>
              <a:rPr lang="en-GB" dirty="0" smtClean="0"/>
              <a:t>She prints by “knitting” together a continuous hot plastic fibre to make solid objects</a:t>
            </a:r>
          </a:p>
          <a:p>
            <a:r>
              <a:rPr lang="en-GB" dirty="0" smtClean="0"/>
              <a:t>She is a bit temperamental, but when she is in a good mood she can print some amazing stuff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1290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52600"/>
            <a:ext cx="4927972" cy="4324350"/>
          </a:xfrm>
        </p:spPr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can print on ABS or PLA types of plastic</a:t>
            </a:r>
          </a:p>
          <a:p>
            <a:r>
              <a:rPr lang="en-GB" dirty="0" smtClean="0"/>
              <a:t>PLA is biodegradable and melts at a lower temperature</a:t>
            </a:r>
          </a:p>
          <a:p>
            <a:r>
              <a:rPr lang="en-GB" dirty="0" smtClean="0"/>
              <a:t>It is supplied as a 3mm wide fibre strand which is fed into the machine from a roll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020353" cy="337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Feeding Plastic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52600"/>
            <a:ext cx="4207892" cy="4324350"/>
          </a:xfrm>
        </p:spPr>
        <p:txBody>
          <a:bodyPr/>
          <a:lstStyle/>
          <a:p>
            <a:r>
              <a:rPr lang="en-GB" dirty="0" smtClean="0"/>
              <a:t>The drive motor pushes the plastic fibre into the clear tube towards the print head</a:t>
            </a:r>
          </a:p>
          <a:p>
            <a:pPr lvl="1"/>
            <a:r>
              <a:rPr lang="en-GB" dirty="0" smtClean="0"/>
              <a:t>This is called the “Bowden Tube”</a:t>
            </a:r>
          </a:p>
          <a:p>
            <a:r>
              <a:rPr lang="en-GB" dirty="0" smtClean="0"/>
              <a:t>At this point the plastic is still solid</a:t>
            </a:r>
          </a:p>
          <a:p>
            <a:r>
              <a:rPr lang="en-GB" dirty="0" smtClean="0"/>
              <a:t>Note that one of the gears is made of wood….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03108" cy="336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Print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916832"/>
            <a:ext cx="3847852" cy="4160118"/>
          </a:xfrm>
        </p:spPr>
        <p:txBody>
          <a:bodyPr/>
          <a:lstStyle/>
          <a:p>
            <a:r>
              <a:rPr lang="en-GB" dirty="0" smtClean="0"/>
              <a:t>The print head is driven left and right by stepper motors </a:t>
            </a:r>
          </a:p>
          <a:p>
            <a:r>
              <a:rPr lang="en-GB" dirty="0" smtClean="0"/>
              <a:t>These allow very precise positioning </a:t>
            </a:r>
          </a:p>
          <a:p>
            <a:r>
              <a:rPr lang="en-GB" dirty="0" smtClean="0"/>
              <a:t>The plastic fibre is fed through the Bowden Tube into the print head at the top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08" y="2132856"/>
            <a:ext cx="4235240" cy="299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Print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52600"/>
            <a:ext cx="4423916" cy="4324350"/>
          </a:xfrm>
        </p:spPr>
        <p:txBody>
          <a:bodyPr/>
          <a:lstStyle/>
          <a:p>
            <a:r>
              <a:rPr lang="en-GB" dirty="0" smtClean="0"/>
              <a:t>The shiny metal block in the middle contains a heater that melts the plastic </a:t>
            </a:r>
          </a:p>
          <a:p>
            <a:r>
              <a:rPr lang="en-GB" dirty="0" smtClean="0"/>
              <a:t>It then comes out of the print nozzle at the bottom and lands on the thing </a:t>
            </a:r>
            <a:r>
              <a:rPr lang="en-GB" dirty="0" err="1" smtClean="0"/>
              <a:t>Una</a:t>
            </a:r>
            <a:r>
              <a:rPr lang="en-GB" dirty="0" smtClean="0"/>
              <a:t> is building</a:t>
            </a:r>
          </a:p>
          <a:p>
            <a:r>
              <a:rPr lang="en-GB" dirty="0" err="1" smtClean="0"/>
              <a:t>Una</a:t>
            </a:r>
            <a:r>
              <a:rPr lang="en-GB" dirty="0" smtClean="0"/>
              <a:t> builds each layer in turn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336032" cy="21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Printing in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72816"/>
            <a:ext cx="3991868" cy="4304134"/>
          </a:xfrm>
        </p:spPr>
        <p:txBody>
          <a:bodyPr/>
          <a:lstStyle/>
          <a:p>
            <a:r>
              <a:rPr lang="en-GB" dirty="0" smtClean="0"/>
              <a:t>Here </a:t>
            </a:r>
            <a:r>
              <a:rPr lang="en-GB" dirty="0" err="1" smtClean="0"/>
              <a:t>Una</a:t>
            </a:r>
            <a:r>
              <a:rPr lang="en-GB" dirty="0" smtClean="0"/>
              <a:t> is building the side of a box</a:t>
            </a:r>
          </a:p>
          <a:p>
            <a:r>
              <a:rPr lang="en-GB" dirty="0" smtClean="0"/>
              <a:t>The hot plastic is coming out of the brass nozzle</a:t>
            </a:r>
          </a:p>
          <a:p>
            <a:r>
              <a:rPr lang="en-GB" dirty="0" smtClean="0"/>
              <a:t>The fan on the left is cooling it down so that it sticks to the previous layer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022204" cy="305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FDM 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great thing about FDM printing is that it works</a:t>
            </a:r>
          </a:p>
          <a:p>
            <a:r>
              <a:rPr lang="en-GB" dirty="0" smtClean="0"/>
              <a:t>There are a few less great things though</a:t>
            </a:r>
          </a:p>
          <a:p>
            <a:r>
              <a:rPr lang="en-GB" dirty="0" smtClean="0"/>
              <a:t>Models are built up of layers, which means that things like overhangs are hard for printer to produce</a:t>
            </a:r>
          </a:p>
          <a:p>
            <a:pPr lvl="1"/>
            <a:r>
              <a:rPr lang="en-GB" dirty="0" smtClean="0"/>
              <a:t>You can print at an angle of up to around 45 degrees before things start to go badly</a:t>
            </a:r>
          </a:p>
          <a:p>
            <a:r>
              <a:rPr lang="en-GB" dirty="0" smtClean="0"/>
              <a:t>The material itself is prone to shrink as it cools, leading to warping of flat surfaces</a:t>
            </a:r>
          </a:p>
          <a:p>
            <a:r>
              <a:rPr lang="en-GB" dirty="0" smtClean="0"/>
              <a:t>You can only print in one colour at a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2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Printing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the design using a 3D package</a:t>
            </a:r>
          </a:p>
          <a:p>
            <a:pPr lvl="1"/>
            <a:r>
              <a:rPr lang="en-GB" dirty="0" err="1" smtClean="0"/>
              <a:t>FreeCad</a:t>
            </a:r>
            <a:r>
              <a:rPr lang="en-GB" dirty="0" smtClean="0"/>
              <a:t>, Autodesk 123D, </a:t>
            </a:r>
            <a:r>
              <a:rPr lang="en-GB" dirty="0" err="1" smtClean="0"/>
              <a:t>Sketchflow</a:t>
            </a:r>
            <a:r>
              <a:rPr lang="en-GB" dirty="0" smtClean="0"/>
              <a:t> all work well</a:t>
            </a:r>
          </a:p>
          <a:p>
            <a:r>
              <a:rPr lang="en-GB" dirty="0" smtClean="0"/>
              <a:t>Export to an STL file </a:t>
            </a:r>
          </a:p>
          <a:p>
            <a:pPr lvl="1"/>
            <a:r>
              <a:rPr lang="en-GB" dirty="0" smtClean="0"/>
              <a:t>This contains a mesh that describes the object to be printed</a:t>
            </a:r>
          </a:p>
          <a:p>
            <a:r>
              <a:rPr lang="en-GB" dirty="0" smtClean="0"/>
              <a:t>Slice the mesh to produce a “</a:t>
            </a:r>
            <a:r>
              <a:rPr lang="en-GB" dirty="0" err="1" smtClean="0"/>
              <a:t>GCode</a:t>
            </a:r>
            <a:r>
              <a:rPr lang="en-GB" dirty="0" smtClean="0"/>
              <a:t>” file that describes the printer path</a:t>
            </a:r>
          </a:p>
          <a:p>
            <a:pPr lvl="1"/>
            <a:r>
              <a:rPr lang="en-GB" dirty="0" smtClean="0"/>
              <a:t>I use a program called </a:t>
            </a:r>
            <a:r>
              <a:rPr lang="en-GB" dirty="0" err="1" smtClean="0"/>
              <a:t>Cura</a:t>
            </a:r>
            <a:r>
              <a:rPr lang="en-GB" dirty="0" smtClean="0"/>
              <a:t> to do this</a:t>
            </a:r>
          </a:p>
          <a:p>
            <a:r>
              <a:rPr lang="en-GB" dirty="0" smtClean="0"/>
              <a:t>Send the design to the printer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0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FreeCAD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132856"/>
            <a:ext cx="3703836" cy="3944094"/>
          </a:xfrm>
        </p:spPr>
        <p:txBody>
          <a:bodyPr/>
          <a:lstStyle/>
          <a:p>
            <a:r>
              <a:rPr lang="en-GB" dirty="0" err="1" smtClean="0"/>
              <a:t>FreeCAD</a:t>
            </a:r>
            <a:r>
              <a:rPr lang="en-GB" dirty="0" smtClean="0"/>
              <a:t> lets you design things in 3D</a:t>
            </a:r>
          </a:p>
          <a:p>
            <a:r>
              <a:rPr lang="en-GB" dirty="0" smtClean="0"/>
              <a:t>This can be a bit painful</a:t>
            </a:r>
          </a:p>
          <a:p>
            <a:pPr lvl="1"/>
            <a:r>
              <a:rPr lang="en-GB" dirty="0" smtClean="0"/>
              <a:t>Visualising and manipulating things in 3D is hard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40768"/>
            <a:ext cx="4683311" cy="40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</a:t>
            </a:r>
          </a:p>
          <a:p>
            <a:pPr lvl="1"/>
            <a:r>
              <a:rPr lang="en-GB" dirty="0" smtClean="0"/>
              <a:t>Introduce ourselves </a:t>
            </a:r>
          </a:p>
          <a:p>
            <a:pPr lvl="1"/>
            <a:r>
              <a:rPr lang="en-GB" dirty="0" smtClean="0"/>
              <a:t>Tell </a:t>
            </a:r>
            <a:r>
              <a:rPr lang="en-GB" dirty="0"/>
              <a:t>you a bit </a:t>
            </a:r>
            <a:r>
              <a:rPr lang="en-GB" dirty="0" smtClean="0"/>
              <a:t>about computer science at Hull</a:t>
            </a:r>
            <a:endParaRPr lang="en-GB" dirty="0"/>
          </a:p>
          <a:p>
            <a:pPr lvl="1"/>
            <a:r>
              <a:rPr lang="en-GB" dirty="0" smtClean="0"/>
              <a:t>Give you a practical demonstration of some of the cool stuff we like to play around with (3D printing)</a:t>
            </a:r>
          </a:p>
          <a:p>
            <a:pPr lvl="1"/>
            <a:r>
              <a:rPr lang="en-GB" dirty="0" smtClean="0"/>
              <a:t>Tell you about extra-curricular activities we encourage our students to participate in</a:t>
            </a:r>
          </a:p>
          <a:p>
            <a:pPr lvl="1"/>
            <a:r>
              <a:rPr lang="en-GB" dirty="0" smtClean="0"/>
              <a:t>Eat all the biscuits and leave! </a:t>
            </a:r>
          </a:p>
        </p:txBody>
      </p:sp>
    </p:spTree>
    <p:extLst>
      <p:ext uri="{BB962C8B-B14F-4D97-AF65-F5344CB8AC3E}">
        <p14:creationId xmlns:p14="http://schemas.microsoft.com/office/powerpoint/2010/main" val="2347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53840"/>
            <a:ext cx="4683311" cy="408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FreeCAD</a:t>
            </a:r>
            <a:r>
              <a:rPr lang="en-GB" dirty="0" smtClean="0"/>
              <a:t> and Python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132856"/>
            <a:ext cx="3703836" cy="3944094"/>
          </a:xfrm>
        </p:spPr>
        <p:txBody>
          <a:bodyPr/>
          <a:lstStyle/>
          <a:p>
            <a:r>
              <a:rPr lang="en-GB" dirty="0" smtClean="0"/>
              <a:t>One of the great things about </a:t>
            </a:r>
            <a:r>
              <a:rPr lang="en-GB" dirty="0" err="1" smtClean="0"/>
              <a:t>FreeCAD</a:t>
            </a:r>
            <a:r>
              <a:rPr lang="en-GB" dirty="0" smtClean="0"/>
              <a:t> is that it lets you generate objects using Python programs</a:t>
            </a:r>
          </a:p>
          <a:p>
            <a:r>
              <a:rPr lang="en-GB" dirty="0" smtClean="0"/>
              <a:t>These run inside the tool and let you create objects programmatically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print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100" y="1752600"/>
            <a:ext cx="3631828" cy="4324350"/>
          </a:xfrm>
        </p:spPr>
        <p:txBody>
          <a:bodyPr/>
          <a:lstStyle/>
          <a:p>
            <a:r>
              <a:rPr lang="en-GB" dirty="0" smtClean="0"/>
              <a:t>You can print anything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ithin reason..</a:t>
            </a:r>
          </a:p>
          <a:p>
            <a:r>
              <a:rPr lang="en-GB" dirty="0" smtClean="0"/>
              <a:t>There is quite a community of people who make and share object designs</a:t>
            </a:r>
          </a:p>
          <a:p>
            <a:r>
              <a:rPr lang="en-GB" dirty="0" smtClean="0"/>
              <a:t>I </a:t>
            </a:r>
            <a:r>
              <a:rPr lang="en-GB" smtClean="0"/>
              <a:t>use thingiverse.com </a:t>
            </a:r>
            <a:r>
              <a:rPr lang="en-GB" dirty="0" smtClean="0"/>
              <a:t>as a good starting point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24507"/>
            <a:ext cx="4721296" cy="372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3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Scanning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4005064"/>
            <a:ext cx="8562974" cy="2071886"/>
          </a:xfrm>
        </p:spPr>
        <p:txBody>
          <a:bodyPr>
            <a:normAutofit/>
          </a:bodyPr>
          <a:lstStyle/>
          <a:p>
            <a:r>
              <a:rPr lang="en-GB" dirty="0" smtClean="0"/>
              <a:t>There is an iPhone app called 123D Catch from Autodesk which will take 40 pictures and make a 3D model from them</a:t>
            </a:r>
          </a:p>
          <a:p>
            <a:r>
              <a:rPr lang="en-GB" dirty="0" smtClean="0"/>
              <a:t>You can use the new Microsoft Kinect SDK to scan in 3D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1"/>
          <a:stretch/>
        </p:blipFill>
        <p:spPr bwMode="auto">
          <a:xfrm>
            <a:off x="1331640" y="1196753"/>
            <a:ext cx="6083796" cy="257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Printing and Fun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generate the designs (and even the </a:t>
            </a:r>
            <a:r>
              <a:rPr lang="en-GB" dirty="0" err="1" smtClean="0"/>
              <a:t>GCode</a:t>
            </a:r>
            <a:r>
              <a:rPr lang="en-GB" dirty="0" smtClean="0"/>
              <a:t> files) programmatically</a:t>
            </a:r>
          </a:p>
          <a:p>
            <a:r>
              <a:rPr lang="en-GB" dirty="0" smtClean="0"/>
              <a:t>The printer firmware can also be reprogrammed</a:t>
            </a:r>
          </a:p>
          <a:p>
            <a:r>
              <a:rPr lang="en-GB" dirty="0" smtClean="0"/>
              <a:t>Many printer designs and control software are open source, so you can fiddle with them</a:t>
            </a:r>
          </a:p>
          <a:p>
            <a:r>
              <a:rPr lang="en-GB" dirty="0" smtClean="0"/>
              <a:t>You can also use a 3D printer to print parts to make another 3D Printer</a:t>
            </a:r>
          </a:p>
          <a:p>
            <a:pPr lvl="1"/>
            <a:r>
              <a:rPr lang="en-GB" dirty="0" smtClean="0"/>
              <a:t>You can also print extra parts for your printer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Printing and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6792"/>
            <a:ext cx="8562974" cy="452015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Selling 3D printing technology as something which is here now is being wildly optimistic</a:t>
            </a:r>
          </a:p>
          <a:p>
            <a:pPr lvl="1"/>
            <a:r>
              <a:rPr lang="en-GB" dirty="0"/>
              <a:t>Although they are great fun to tinker with and for prototyping </a:t>
            </a:r>
            <a:r>
              <a:rPr lang="en-GB" dirty="0" smtClean="0"/>
              <a:t>at a very low cost</a:t>
            </a:r>
            <a:endParaRPr lang="en-GB" dirty="0"/>
          </a:p>
          <a:p>
            <a:r>
              <a:rPr lang="en-GB" dirty="0" smtClean="0"/>
              <a:t>It is pretty much certain that our future will contain 3D printers of some kind</a:t>
            </a:r>
          </a:p>
          <a:p>
            <a:pPr lvl="1"/>
            <a:r>
              <a:rPr lang="en-GB" dirty="0" smtClean="0"/>
              <a:t>Although I’m not convinced that the current generation of technology will be how they end up working</a:t>
            </a:r>
          </a:p>
          <a:p>
            <a:pPr lvl="2"/>
            <a:r>
              <a:rPr lang="en-GB" dirty="0" smtClean="0"/>
              <a:t>They need to get a lot cheaper</a:t>
            </a:r>
          </a:p>
          <a:p>
            <a:pPr lvl="2"/>
            <a:r>
              <a:rPr lang="en-GB" dirty="0" smtClean="0"/>
              <a:t>They need to be able to print in colour</a:t>
            </a:r>
          </a:p>
          <a:p>
            <a:pPr lvl="2"/>
            <a:r>
              <a:rPr lang="en-GB" dirty="0" smtClean="0"/>
              <a:t>They raise a whole new set of copyright issues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9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Stuff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84784"/>
            <a:ext cx="8562974" cy="4592166"/>
          </a:xfrm>
        </p:spPr>
        <p:txBody>
          <a:bodyPr>
            <a:normAutofit/>
          </a:bodyPr>
          <a:lstStyle/>
          <a:p>
            <a:r>
              <a:rPr lang="en-GB" dirty="0"/>
              <a:t>3D </a:t>
            </a:r>
            <a:r>
              <a:rPr lang="en-GB" dirty="0" smtClean="0"/>
              <a:t>Printers and </a:t>
            </a:r>
            <a:r>
              <a:rPr lang="en-GB" dirty="0" err="1" smtClean="0"/>
              <a:t>Cura</a:t>
            </a:r>
            <a:endParaRPr lang="en-GB" dirty="0"/>
          </a:p>
          <a:p>
            <a:pPr lvl="1"/>
            <a:r>
              <a:rPr lang="en-GB" dirty="0"/>
              <a:t>http://www.ultimaker.com/</a:t>
            </a:r>
          </a:p>
          <a:p>
            <a:r>
              <a:rPr lang="en-GB" dirty="0" smtClean="0"/>
              <a:t>Free 3D Design and Scanning Tools</a:t>
            </a:r>
          </a:p>
          <a:p>
            <a:pPr lvl="1"/>
            <a:r>
              <a:rPr lang="en-GB" dirty="0"/>
              <a:t>http://</a:t>
            </a:r>
            <a:r>
              <a:rPr lang="en-GB" dirty="0" smtClean="0"/>
              <a:t>www.sketchup.com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http://sourceforge.net/projects/free-cad</a:t>
            </a:r>
            <a:r>
              <a:rPr lang="en-GB" dirty="0" smtClean="0"/>
              <a:t>/</a:t>
            </a:r>
          </a:p>
          <a:p>
            <a:pPr lvl="1"/>
            <a:r>
              <a:rPr lang="en-GB" dirty="0"/>
              <a:t>http://</a:t>
            </a:r>
            <a:r>
              <a:rPr lang="en-GB" dirty="0" smtClean="0"/>
              <a:t>www.123dapp.com/</a:t>
            </a:r>
          </a:p>
          <a:p>
            <a:r>
              <a:rPr lang="en-GB" dirty="0" smtClean="0"/>
              <a:t>Things</a:t>
            </a:r>
          </a:p>
          <a:p>
            <a:pPr lvl="1"/>
            <a:r>
              <a:rPr lang="en-GB" dirty="0"/>
              <a:t>http://www.thingiverse.com/</a:t>
            </a:r>
          </a:p>
          <a:p>
            <a:r>
              <a:rPr lang="en-GB" dirty="0" smtClean="0"/>
              <a:t>My Blog</a:t>
            </a:r>
          </a:p>
          <a:p>
            <a:pPr lvl="1"/>
            <a:r>
              <a:rPr lang="en-GB" dirty="0" smtClean="0"/>
              <a:t>http://www.robmiles.com</a:t>
            </a:r>
          </a:p>
        </p:txBody>
      </p:sp>
    </p:spTree>
    <p:extLst>
      <p:ext uri="{BB962C8B-B14F-4D97-AF65-F5344CB8AC3E}">
        <p14:creationId xmlns:p14="http://schemas.microsoft.com/office/powerpoint/2010/main" val="325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 Stuff at Hull</a:t>
            </a:r>
            <a:br>
              <a:rPr lang="en-GB" dirty="0" smtClean="0"/>
            </a:br>
            <a:r>
              <a:rPr lang="en-GB" sz="4000" dirty="0" smtClean="0"/>
              <a:t>(Extracurricular Activities!)</a:t>
            </a:r>
            <a:endParaRPr lang="en-GB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5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Thing Game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2099" y="1340768"/>
            <a:ext cx="5137157" cy="4736182"/>
          </a:xfrm>
        </p:spPr>
        <p:txBody>
          <a:bodyPr/>
          <a:lstStyle/>
          <a:p>
            <a:r>
              <a:rPr lang="en-GB" dirty="0" smtClean="0"/>
              <a:t>Every semester we have a game development event in the department</a:t>
            </a:r>
          </a:p>
          <a:p>
            <a:r>
              <a:rPr lang="en-GB" dirty="0" smtClean="0"/>
              <a:t>Students are given 24 hours to complete a game</a:t>
            </a:r>
          </a:p>
          <a:p>
            <a:pPr lvl="1"/>
            <a:r>
              <a:rPr lang="en-GB" dirty="0" smtClean="0"/>
              <a:t>They love doing it</a:t>
            </a:r>
          </a:p>
          <a:p>
            <a:r>
              <a:rPr lang="en-GB" dirty="0" smtClean="0"/>
              <a:t>Last time we had nearly 100 students take part</a:t>
            </a:r>
          </a:p>
          <a:p>
            <a:pPr marL="0" indent="0" algn="ctr">
              <a:buNone/>
            </a:pPr>
            <a:r>
              <a:rPr lang="en-GB" dirty="0" smtClean="0"/>
              <a:t>www.threethinggame.com</a:t>
            </a:r>
          </a:p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26" name="Picture 2" descr="C:\Users\Rob\Desktop\T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8" y="642918"/>
            <a:ext cx="3281669" cy="57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Imagine Cup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We have an unbeatable record of achievement in the Imagine Cup Software Development Challenge</a:t>
            </a:r>
          </a:p>
          <a:p>
            <a:pPr lvl="1"/>
            <a:r>
              <a:rPr lang="en-GB" sz="1600" dirty="0" smtClean="0"/>
              <a:t>In fact we have won the UK Final three times</a:t>
            </a:r>
          </a:p>
          <a:p>
            <a:pPr lvl="1"/>
            <a:r>
              <a:rPr lang="en-GB" sz="1600" dirty="0" smtClean="0"/>
              <a:t>One year we got the top three places</a:t>
            </a:r>
          </a:p>
          <a:p>
            <a:r>
              <a:rPr lang="en-GB" sz="2400" dirty="0" smtClean="0"/>
              <a:t>Two of our teams have met Bill Gates and taken part in the world finals</a:t>
            </a:r>
          </a:p>
          <a:p>
            <a:pPr lvl="1"/>
            <a:r>
              <a:rPr lang="en-GB" sz="1600" dirty="0" smtClean="0"/>
              <a:t>In 2006 we went to India</a:t>
            </a:r>
          </a:p>
          <a:p>
            <a:pPr lvl="1"/>
            <a:r>
              <a:rPr lang="en-GB" sz="1600" dirty="0" smtClean="0"/>
              <a:t>In 2007 we went to Korea</a:t>
            </a:r>
          </a:p>
          <a:p>
            <a:pPr lvl="1"/>
            <a:r>
              <a:rPr lang="en-GB" sz="1600" dirty="0" smtClean="0"/>
              <a:t>In 2008 a Hull graduate mentored the UK winners</a:t>
            </a:r>
          </a:p>
          <a:p>
            <a:pPr lvl="1"/>
            <a:r>
              <a:rPr lang="en-GB" sz="1600" dirty="0" smtClean="0"/>
              <a:t>In 2009 we got 4 teams into the UK Finals</a:t>
            </a:r>
          </a:p>
          <a:p>
            <a:pPr lvl="1"/>
            <a:r>
              <a:rPr lang="en-GB" sz="1600" dirty="0" smtClean="0"/>
              <a:t>In 2010 we got 2 teams into the UK and came 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 </a:t>
            </a:r>
          </a:p>
          <a:p>
            <a:r>
              <a:rPr lang="en-GB" dirty="0" smtClean="0"/>
              <a:t>We are p</a:t>
            </a:r>
            <a:r>
              <a:rPr lang="en-GB" sz="2400" dirty="0" smtClean="0"/>
              <a:t>reparing entries for next year…</a:t>
            </a:r>
          </a:p>
          <a:p>
            <a:endParaRPr lang="en-GB" sz="1600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800600" y="2209800"/>
            <a:ext cx="3673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Wingdings 2" pitchFamily="18" charset="2"/>
              <a:buChar char=""/>
            </a:pPr>
            <a:endParaRPr lang="en-GB" altLang="en-GB" sz="3200">
              <a:solidFill>
                <a:srgbClr val="002E37"/>
              </a:solidFill>
            </a:endParaRPr>
          </a:p>
        </p:txBody>
      </p:sp>
      <p:pic>
        <p:nvPicPr>
          <p:cNvPr id="35845" name="Picture 7" descr="2006GatesUKTeam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3286800" cy="28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billand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480" y="3462319"/>
            <a:ext cx="3286800" cy="29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52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do the fun stuff?</a:t>
            </a:r>
            <a:br>
              <a:rPr lang="en-GB" dirty="0" smtClean="0"/>
            </a:br>
            <a:r>
              <a:rPr lang="en-GB" dirty="0" smtClean="0"/>
              <a:t>(and why you should care)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Because</a:t>
            </a:r>
          </a:p>
          <a:p>
            <a:pPr lvl="1"/>
            <a:r>
              <a:rPr lang="en-GB" dirty="0" smtClean="0"/>
              <a:t>It’s fun!</a:t>
            </a:r>
          </a:p>
          <a:p>
            <a:pPr lvl="1"/>
            <a:r>
              <a:rPr lang="en-GB" dirty="0" smtClean="0"/>
              <a:t>It gives students valuable skills which look good on a CV</a:t>
            </a:r>
          </a:p>
          <a:p>
            <a:pPr lvl="1"/>
            <a:r>
              <a:rPr lang="en-GB" dirty="0" smtClean="0"/>
              <a:t>Gives our students greater success in the job market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4071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are passionate about </a:t>
            </a:r>
            <a:r>
              <a:rPr lang="en-GB" i="1" dirty="0" smtClean="0"/>
              <a:t>software engineering</a:t>
            </a:r>
          </a:p>
          <a:p>
            <a:pPr lvl="1"/>
            <a:r>
              <a:rPr lang="en-GB" dirty="0" smtClean="0"/>
              <a:t>The process of building software systems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We believe in producing graduates who</a:t>
            </a:r>
          </a:p>
          <a:p>
            <a:pPr lvl="1"/>
            <a:r>
              <a:rPr lang="en-GB" dirty="0" smtClean="0"/>
              <a:t>Can actually </a:t>
            </a:r>
            <a:r>
              <a:rPr lang="en-GB" i="1" dirty="0" smtClean="0"/>
              <a:t>do</a:t>
            </a:r>
            <a:r>
              <a:rPr lang="en-GB" dirty="0" smtClean="0"/>
              <a:t> stuff and build software systems using the latest technologies</a:t>
            </a:r>
          </a:p>
          <a:p>
            <a:pPr lvl="1"/>
            <a:r>
              <a:rPr lang="en-GB" dirty="0" smtClean="0"/>
              <a:t>Have a range of skills that make them more employable</a:t>
            </a:r>
          </a:p>
          <a:p>
            <a:pPr lvl="1"/>
            <a:r>
              <a:rPr lang="en-GB" dirty="0" smtClean="0"/>
              <a:t>Can make an immediate and useful contribution to their employers</a:t>
            </a:r>
          </a:p>
          <a:p>
            <a:r>
              <a:rPr lang="en-GB" dirty="0" smtClean="0"/>
              <a:t>And we like it to be fun!</a:t>
            </a:r>
          </a:p>
          <a:p>
            <a:r>
              <a:rPr lang="en-GB" b="1" dirty="0" smtClean="0"/>
              <a:t>www.wherewouldyouthink.com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2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Teach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Computer Science</a:t>
            </a:r>
          </a:p>
          <a:p>
            <a:r>
              <a:rPr lang="en-GB" dirty="0" smtClean="0"/>
              <a:t>Computer Software Development</a:t>
            </a:r>
          </a:p>
          <a:p>
            <a:r>
              <a:rPr lang="en-GB" dirty="0" smtClean="0"/>
              <a:t>Information Systems</a:t>
            </a:r>
          </a:p>
          <a:p>
            <a:r>
              <a:rPr lang="en-GB" dirty="0" smtClean="0"/>
              <a:t>CS with Games Development</a:t>
            </a:r>
          </a:p>
          <a:p>
            <a:r>
              <a:rPr lang="en-GB" dirty="0" smtClean="0"/>
              <a:t>Computer Systems Engineering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i.e. </a:t>
            </a:r>
            <a:r>
              <a:rPr lang="en-GB" dirty="0" smtClean="0"/>
              <a:t>software engineering in different problem domains (business software, entertainment software,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800600" y="2209800"/>
            <a:ext cx="3673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Wingdings 2" pitchFamily="18" charset="2"/>
              <a:buChar char=""/>
            </a:pPr>
            <a:endParaRPr lang="en-GB" altLang="en-GB" sz="3200">
              <a:solidFill>
                <a:srgbClr val="002E37"/>
              </a:solidFill>
            </a:endParaRPr>
          </a:p>
        </p:txBody>
      </p:sp>
      <p:pic>
        <p:nvPicPr>
          <p:cNvPr id="1026" name="Picture 2" descr="C:\Users\Rob\Desktop\2010-2011 Year\Admissions\iStock_000004204667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58" y="980728"/>
            <a:ext cx="3657600" cy="53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CN" dirty="0" smtClean="0"/>
              <a:t>3D Printing</a:t>
            </a:r>
            <a:br>
              <a:rPr lang="en-GB" altLang="zh-CN" dirty="0" smtClean="0"/>
            </a:br>
            <a:endParaRPr lang="en-GB" altLang="zh-CN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CN" dirty="0" smtClean="0"/>
              <a:t>Rob Miles</a:t>
            </a:r>
          </a:p>
          <a:p>
            <a:endParaRPr lang="en-GB" altLang="zh-CN" dirty="0" smtClean="0"/>
          </a:p>
          <a:p>
            <a:endParaRPr lang="en-GB" altLang="zh-CN" dirty="0" smtClean="0"/>
          </a:p>
          <a:p>
            <a:r>
              <a:rPr lang="en-GB" altLang="zh-CN" dirty="0" smtClean="0"/>
              <a:t>Department of Computer Science</a:t>
            </a:r>
          </a:p>
          <a:p>
            <a:r>
              <a:rPr lang="en-GB" altLang="zh-CN" dirty="0" smtClean="0"/>
              <a:t>University of Hull</a:t>
            </a:r>
          </a:p>
        </p:txBody>
      </p:sp>
    </p:spTree>
    <p:extLst>
      <p:ext uri="{BB962C8B-B14F-4D97-AF65-F5344CB8AC3E}">
        <p14:creationId xmlns:p14="http://schemas.microsoft.com/office/powerpoint/2010/main" val="12075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Agenda</a:t>
            </a:r>
            <a:endParaRPr lang="en-AU" sz="36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3D Printing Overview</a:t>
            </a:r>
          </a:p>
          <a:p>
            <a:r>
              <a:rPr lang="en-GB" dirty="0" smtClean="0"/>
              <a:t>3D Printing Workflow</a:t>
            </a:r>
          </a:p>
          <a:p>
            <a:r>
              <a:rPr lang="en-GB" dirty="0" smtClean="0"/>
              <a:t>Design something and Print it</a:t>
            </a:r>
          </a:p>
          <a:p>
            <a:r>
              <a:rPr lang="en-GB" dirty="0" smtClean="0"/>
              <a:t>The future of 3D Printing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63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50">
        <p:fade/>
      </p:transition>
    </mc:Choice>
    <mc:Fallback xmlns="">
      <p:transition spd="med" advTm="1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4293096"/>
            <a:ext cx="8562974" cy="178385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Not that many years ago having your own colour printer was the stuff of dreams</a:t>
            </a:r>
          </a:p>
          <a:p>
            <a:r>
              <a:rPr lang="en-GB" dirty="0" smtClean="0"/>
              <a:t>Nowadays you can buy them for next to nothing</a:t>
            </a:r>
          </a:p>
          <a:p>
            <a:pPr lvl="1"/>
            <a:r>
              <a:rPr lang="en-GB" dirty="0" smtClean="0"/>
              <a:t>Although the ink is always very expensive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719366" cy="27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30390" cy="38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84784"/>
            <a:ext cx="4639940" cy="4592166"/>
          </a:xfrm>
        </p:spPr>
        <p:txBody>
          <a:bodyPr/>
          <a:lstStyle/>
          <a:p>
            <a:r>
              <a:rPr lang="en-GB" dirty="0"/>
              <a:t>Printing in 3D might seem as far fetched as everyone owning their own colour printer, or TV camera, did a few years ago</a:t>
            </a:r>
          </a:p>
          <a:p>
            <a:r>
              <a:rPr lang="en-GB" dirty="0"/>
              <a:t>The technology is now becoming </a:t>
            </a:r>
            <a:r>
              <a:rPr lang="en-GB" dirty="0" smtClean="0"/>
              <a:t>almost mainstream</a:t>
            </a:r>
          </a:p>
          <a:p>
            <a:r>
              <a:rPr lang="en-GB" dirty="0" smtClean="0"/>
              <a:t>We can print cheaply enough, and in sufficiently strong materials to make the technology viable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30390" cy="38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for 3D 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84784"/>
            <a:ext cx="4639940" cy="459216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Rapid prototyping of designs</a:t>
            </a:r>
          </a:p>
          <a:p>
            <a:pPr lvl="1"/>
            <a:r>
              <a:rPr lang="en-GB" dirty="0" smtClean="0"/>
              <a:t>Prove that a physical design works as expected</a:t>
            </a:r>
          </a:p>
          <a:p>
            <a:r>
              <a:rPr lang="en-GB" dirty="0" smtClean="0"/>
              <a:t>Short production runs of components </a:t>
            </a:r>
          </a:p>
          <a:p>
            <a:pPr lvl="1"/>
            <a:r>
              <a:rPr lang="en-GB" dirty="0" smtClean="0"/>
              <a:t>It may be uneconomical to mass produce the item</a:t>
            </a:r>
          </a:p>
          <a:p>
            <a:r>
              <a:rPr lang="en-GB" dirty="0" smtClean="0"/>
              <a:t>Print things that can’t be made any other way</a:t>
            </a:r>
          </a:p>
          <a:p>
            <a:pPr lvl="1"/>
            <a:r>
              <a:rPr lang="en-GB" dirty="0" smtClean="0"/>
              <a:t>Can print objects “inside” each other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5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University of Hu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Hull</Template>
  <TotalTime>4896</TotalTime>
  <Words>1306</Words>
  <Application>Microsoft Office PowerPoint</Application>
  <PresentationFormat>On-screen Show (4:3)</PresentationFormat>
  <Paragraphs>172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Georgia</vt:lpstr>
      <vt:lpstr>Tahoma</vt:lpstr>
      <vt:lpstr>Wingdings 2</vt:lpstr>
      <vt:lpstr>University of Hull</vt:lpstr>
      <vt:lpstr>Computing at Hull</vt:lpstr>
      <vt:lpstr>Introduction</vt:lpstr>
      <vt:lpstr>What We Do</vt:lpstr>
      <vt:lpstr>What We Teach</vt:lpstr>
      <vt:lpstr>3D Printing </vt:lpstr>
      <vt:lpstr>Agenda</vt:lpstr>
      <vt:lpstr>Printing</vt:lpstr>
      <vt:lpstr>3D Printing</vt:lpstr>
      <vt:lpstr>Uses for 3D Printing</vt:lpstr>
      <vt:lpstr>3D Printing Technologies</vt:lpstr>
      <vt:lpstr>Introducing Una</vt:lpstr>
      <vt:lpstr>Raw Materials</vt:lpstr>
      <vt:lpstr>Feeding Plastic</vt:lpstr>
      <vt:lpstr>The Print Head</vt:lpstr>
      <vt:lpstr>The Print Head</vt:lpstr>
      <vt:lpstr>Printing in action</vt:lpstr>
      <vt:lpstr>FDM Printing</vt:lpstr>
      <vt:lpstr>3D Printing Workflow</vt:lpstr>
      <vt:lpstr>FreeCAD</vt:lpstr>
      <vt:lpstr>FreeCAD and Python</vt:lpstr>
      <vt:lpstr>What can you print</vt:lpstr>
      <vt:lpstr>3D Scanning</vt:lpstr>
      <vt:lpstr>3D Printing and Fun</vt:lpstr>
      <vt:lpstr>3D Printing and the Future</vt:lpstr>
      <vt:lpstr>Useful Stuff</vt:lpstr>
      <vt:lpstr>Fun Stuff at Hull (Extracurricular Activities!)</vt:lpstr>
      <vt:lpstr>Three Thing Game</vt:lpstr>
      <vt:lpstr>Microsoft Imagine Cup</vt:lpstr>
      <vt:lpstr>Why do we do the fun stuff? (and why you should care)</vt:lpstr>
    </vt:vector>
  </TitlesOfParts>
  <Company>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at Hull</dc:title>
  <dc:creator>David J Grey</dc:creator>
  <cp:lastModifiedBy>Rob Miles</cp:lastModifiedBy>
  <cp:revision>16</cp:revision>
  <dcterms:created xsi:type="dcterms:W3CDTF">2012-11-30T11:54:37Z</dcterms:created>
  <dcterms:modified xsi:type="dcterms:W3CDTF">2013-12-04T20:43:08Z</dcterms:modified>
</cp:coreProperties>
</file>